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77" r:id="rId4"/>
    <p:sldId id="338" r:id="rId5"/>
    <p:sldId id="359" r:id="rId6"/>
    <p:sldId id="361" r:id="rId7"/>
    <p:sldId id="367" r:id="rId8"/>
    <p:sldId id="360" r:id="rId9"/>
    <p:sldId id="362" r:id="rId10"/>
    <p:sldId id="363" r:id="rId11"/>
    <p:sldId id="364" r:id="rId12"/>
    <p:sldId id="340" r:id="rId13"/>
    <p:sldId id="357" r:id="rId14"/>
    <p:sldId id="326" r:id="rId15"/>
    <p:sldId id="341" r:id="rId16"/>
    <p:sldId id="342" r:id="rId17"/>
    <p:sldId id="343" r:id="rId18"/>
    <p:sldId id="328" r:id="rId19"/>
    <p:sldId id="344" r:id="rId20"/>
    <p:sldId id="345" r:id="rId21"/>
    <p:sldId id="349" r:id="rId22"/>
    <p:sldId id="346" r:id="rId23"/>
    <p:sldId id="368" r:id="rId24"/>
    <p:sldId id="370" r:id="rId25"/>
    <p:sldId id="371" r:id="rId26"/>
    <p:sldId id="281" r:id="rId27"/>
    <p:sldId id="282" r:id="rId28"/>
    <p:sldId id="300" r:id="rId29"/>
    <p:sldId id="283" r:id="rId30"/>
    <p:sldId id="306" r:id="rId31"/>
    <p:sldId id="278" r:id="rId32"/>
    <p:sldId id="285" r:id="rId33"/>
    <p:sldId id="284" r:id="rId34"/>
    <p:sldId id="287" r:id="rId35"/>
    <p:sldId id="286" r:id="rId36"/>
    <p:sldId id="279" r:id="rId37"/>
    <p:sldId id="288" r:id="rId38"/>
    <p:sldId id="289" r:id="rId39"/>
    <p:sldId id="291" r:id="rId40"/>
    <p:sldId id="369" r:id="rId41"/>
    <p:sldId id="292" r:id="rId42"/>
    <p:sldId id="302" r:id="rId43"/>
    <p:sldId id="303" r:id="rId44"/>
    <p:sldId id="304" r:id="rId45"/>
    <p:sldId id="29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3"/>
    <p:restoredTop sz="93098"/>
  </p:normalViewPr>
  <p:slideViewPr>
    <p:cSldViewPr snapToGrid="0" snapToObjects="1">
      <p:cViewPr varScale="1">
        <p:scale>
          <a:sx n="66" d="100"/>
          <a:sy n="66" d="100"/>
        </p:scale>
        <p:origin x="208"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31</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10/17/22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4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0.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75097"/>
            <a:ext cx="6838545" cy="3402129"/>
          </a:xfrm>
        </p:spPr>
        <p:txBody>
          <a:bodyPr>
            <a:normAutofit/>
          </a:bodyPr>
          <a:lstStyle/>
          <a:p>
            <a:r>
              <a:rPr lang="en-US" dirty="0"/>
              <a:t>ANOVAs</a:t>
            </a:r>
            <a:br>
              <a:rPr lang="en-US" dirty="0"/>
            </a:br>
            <a:r>
              <a:rPr lang="en-US" dirty="0"/>
              <a:t>and</a:t>
            </a:r>
            <a:br>
              <a:rPr lang="en-US" dirty="0"/>
            </a:br>
            <a:r>
              <a:rPr lang="en-US" dirty="0"/>
              <a:t>Generalized </a:t>
            </a:r>
            <a:br>
              <a:rPr lang="en-US" dirty="0"/>
            </a:br>
            <a:r>
              <a:rPr lang="en-US" dirty="0"/>
              <a:t>Linear Models</a:t>
            </a:r>
          </a:p>
        </p:txBody>
      </p:sp>
      <p:sp>
        <p:nvSpPr>
          <p:cNvPr id="6" name="TextBox 5">
            <a:extLst>
              <a:ext uri="{FF2B5EF4-FFF2-40B4-BE49-F238E27FC236}">
                <a16:creationId xmlns:a16="http://schemas.microsoft.com/office/drawing/2014/main" id="{3B0C802C-F9DB-BCA4-E61E-0936B76EA06A}"/>
              </a:ext>
            </a:extLst>
          </p:cNvPr>
          <p:cNvSpPr txBox="1"/>
          <p:nvPr/>
        </p:nvSpPr>
        <p:spPr>
          <a:xfrm>
            <a:off x="168108" y="4234243"/>
            <a:ext cx="6094378" cy="954107"/>
          </a:xfrm>
          <a:prstGeom prst="rect">
            <a:avLst/>
          </a:prstGeom>
          <a:noFill/>
        </p:spPr>
        <p:txBody>
          <a:bodyPr wrap="square">
            <a:spAutoFit/>
          </a:bodyPr>
          <a:lstStyle/>
          <a:p>
            <a:pPr lvl="1"/>
            <a:r>
              <a:rPr lang="en-US" sz="1400" dirty="0"/>
              <a:t>ANOVAs</a:t>
            </a:r>
          </a:p>
          <a:p>
            <a:pPr lvl="1"/>
            <a:r>
              <a:rPr lang="en-US" sz="1400" dirty="0"/>
              <a:t>T-tests</a:t>
            </a:r>
          </a:p>
          <a:p>
            <a:pPr lvl="1"/>
            <a:r>
              <a:rPr lang="en-US" sz="1400" dirty="0"/>
              <a:t>Binomial Test</a:t>
            </a:r>
          </a:p>
          <a:p>
            <a:pPr lvl="1"/>
            <a:r>
              <a:rPr lang="en-US" sz="1400" dirty="0"/>
              <a:t>Chi-Square Test</a:t>
            </a:r>
          </a:p>
        </p:txBody>
      </p:sp>
      <p:sp>
        <p:nvSpPr>
          <p:cNvPr id="7" name="Right Brace 6">
            <a:extLst>
              <a:ext uri="{FF2B5EF4-FFF2-40B4-BE49-F238E27FC236}">
                <a16:creationId xmlns:a16="http://schemas.microsoft.com/office/drawing/2014/main" id="{0778E894-FD59-BE1D-3A56-C885DFFE2585}"/>
              </a:ext>
            </a:extLst>
          </p:cNvPr>
          <p:cNvSpPr/>
          <p:nvPr/>
        </p:nvSpPr>
        <p:spPr>
          <a:xfrm>
            <a:off x="2009572" y="4271719"/>
            <a:ext cx="116732" cy="8073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ysClr val="windowText" lastClr="000000"/>
                </a:solidFill>
              </a:ln>
              <a:solidFill>
                <a:sysClr val="windowText" lastClr="000000"/>
              </a:solidFill>
            </a:endParaRPr>
          </a:p>
        </p:txBody>
      </p:sp>
      <p:sp>
        <p:nvSpPr>
          <p:cNvPr id="8" name="TextBox 7">
            <a:extLst>
              <a:ext uri="{FF2B5EF4-FFF2-40B4-BE49-F238E27FC236}">
                <a16:creationId xmlns:a16="http://schemas.microsoft.com/office/drawing/2014/main" id="{63CC9AE3-FA50-D097-8246-109063B13739}"/>
              </a:ext>
            </a:extLst>
          </p:cNvPr>
          <p:cNvSpPr txBox="1"/>
          <p:nvPr/>
        </p:nvSpPr>
        <p:spPr>
          <a:xfrm>
            <a:off x="2126304" y="4536916"/>
            <a:ext cx="1704634" cy="276999"/>
          </a:xfrm>
          <a:prstGeom prst="rect">
            <a:avLst/>
          </a:prstGeom>
          <a:noFill/>
        </p:spPr>
        <p:txBody>
          <a:bodyPr wrap="none" rtlCol="0">
            <a:spAutoFit/>
          </a:bodyPr>
          <a:lstStyle/>
          <a:p>
            <a:r>
              <a:rPr lang="en-US" sz="1200" dirty="0"/>
              <a:t>All can be done as GLMs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3108543"/>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r>
              <a:rPr lang="en-US" sz="2800" dirty="0"/>
              <a:t>Use the </a:t>
            </a:r>
            <a:r>
              <a:rPr lang="en-US" sz="2800" dirty="0" err="1"/>
              <a:t>offspring.csv</a:t>
            </a:r>
            <a:r>
              <a:rPr lang="en-US" sz="2800" dirty="0"/>
              <a:t> file from the course website and determine whether XY and ZW systems have different numbers of male offspring.</a:t>
            </a:r>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3539430"/>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p:txBody>
      </p:sp>
    </p:spTree>
    <p:extLst>
      <p:ext uri="{BB962C8B-B14F-4D97-AF65-F5344CB8AC3E}">
        <p14:creationId xmlns:p14="http://schemas.microsoft.com/office/powerpoint/2010/main" val="235625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Stats and Genetics/Evolution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543" y="3649744"/>
            <a:ext cx="6954462" cy="26966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43" y="1330831"/>
            <a:ext cx="6997447" cy="2098169"/>
          </a:xfrm>
          <a:prstGeom prst="rect">
            <a:avLst/>
          </a:prstGeom>
        </p:spPr>
      </p:pic>
      <p:sp>
        <p:nvSpPr>
          <p:cNvPr id="3" name="TextBox 2">
            <a:extLst>
              <a:ext uri="{FF2B5EF4-FFF2-40B4-BE49-F238E27FC236}">
                <a16:creationId xmlns:a16="http://schemas.microsoft.com/office/drawing/2014/main" id="{75EB6535-A9EF-064A-B143-2F60D95F35E2}"/>
              </a:ext>
            </a:extLst>
          </p:cNvPr>
          <p:cNvSpPr txBox="1"/>
          <p:nvPr/>
        </p:nvSpPr>
        <p:spPr>
          <a:xfrm>
            <a:off x="5680114" y="4234543"/>
            <a:ext cx="1058303"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Fisher 1921</a:t>
            </a:r>
          </a:p>
        </p:txBody>
      </p:sp>
    </p:spTree>
    <p:extLst>
      <p:ext uri="{BB962C8B-B14F-4D97-AF65-F5344CB8AC3E}">
        <p14:creationId xmlns:p14="http://schemas.microsoft.com/office/powerpoint/2010/main" val="22806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Homework</a:t>
            </a:r>
          </a:p>
        </p:txBody>
      </p:sp>
      <p:sp>
        <p:nvSpPr>
          <p:cNvPr id="4" name="TextBox 3">
            <a:extLst>
              <a:ext uri="{FF2B5EF4-FFF2-40B4-BE49-F238E27FC236}">
                <a16:creationId xmlns:a16="http://schemas.microsoft.com/office/drawing/2014/main" id="{DE200B64-5604-33EB-3D1D-6B3381328A81}"/>
              </a:ext>
            </a:extLst>
          </p:cNvPr>
          <p:cNvSpPr txBox="1"/>
          <p:nvPr/>
        </p:nvSpPr>
        <p:spPr>
          <a:xfrm>
            <a:off x="656616" y="1674674"/>
            <a:ext cx="10141085" cy="4524315"/>
          </a:xfrm>
          <a:prstGeom prst="rect">
            <a:avLst/>
          </a:prstGeom>
          <a:noFill/>
        </p:spPr>
        <p:txBody>
          <a:bodyPr wrap="square">
            <a:spAutoFit/>
          </a:bodyPr>
          <a:lstStyle/>
          <a:p>
            <a:pPr marL="457200" indent="-457200">
              <a:buFont typeface="Arial" charset="0"/>
              <a:buChar char="•"/>
            </a:pPr>
            <a:r>
              <a:rPr lang="en-US" sz="2400" dirty="0">
                <a:solidFill>
                  <a:srgbClr val="C00000"/>
                </a:solidFill>
              </a:rPr>
              <a:t>Homework 3</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Use the betta fish data from week 5 and determine whether sex and color have an impact on the price of fish. If color is significant then do a </a:t>
            </a:r>
            <a:r>
              <a:rPr lang="en-US" sz="2400" dirty="0" err="1">
                <a:solidFill>
                  <a:srgbClr val="C00000"/>
                </a:solidFill>
              </a:rPr>
              <a:t>posthoc</a:t>
            </a:r>
            <a:r>
              <a:rPr lang="en-US" sz="2400" dirty="0">
                <a:solidFill>
                  <a:srgbClr val="C00000"/>
                </a:solidFill>
              </a:rPr>
              <a:t> test to determine which colors are significantly different.</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Use the betta fish data from week 5 and perform a linear regression of price on size. Is the regression significant? What is the Adjusted R-Squared?</a:t>
            </a:r>
          </a:p>
          <a:p>
            <a:pPr marL="457200" indent="-457200">
              <a:buFont typeface="Arial" charset="0"/>
              <a:buChar char="•"/>
            </a:pPr>
            <a:endParaRPr lang="en-US" sz="2400" dirty="0">
              <a:solidFill>
                <a:srgbClr val="C00000"/>
              </a:solidFill>
            </a:endParaRPr>
          </a:p>
          <a:p>
            <a:pPr marL="457200" indent="-457200">
              <a:buFont typeface="Arial" charset="0"/>
              <a:buChar char="•"/>
            </a:pPr>
            <a:r>
              <a:rPr lang="en-US" sz="2400" dirty="0">
                <a:solidFill>
                  <a:srgbClr val="C00000"/>
                </a:solidFill>
              </a:rPr>
              <a:t>What is the core limitation of the methods that we are using to look at the betta fish data?</a:t>
            </a:r>
          </a:p>
          <a:p>
            <a:pPr marL="457200" indent="-457200">
              <a:buFont typeface="Arial" charset="0"/>
              <a:buChar char="•"/>
            </a:pPr>
            <a:endParaRPr lang="en-US" sz="2400" dirty="0">
              <a:solidFill>
                <a:srgbClr val="C00000"/>
              </a:solidFill>
            </a:endParaRPr>
          </a:p>
        </p:txBody>
      </p:sp>
    </p:spTree>
    <p:extLst>
      <p:ext uri="{BB962C8B-B14F-4D97-AF65-F5344CB8AC3E}">
        <p14:creationId xmlns:p14="http://schemas.microsoft.com/office/powerpoint/2010/main" val="4219483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8990</TotalTime>
  <Words>1775</Words>
  <Application>Microsoft Macintosh PowerPoint</Application>
  <PresentationFormat>Widescreen</PresentationFormat>
  <Paragraphs>311</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Andale Mono</vt:lpstr>
      <vt:lpstr>Arial</vt:lpstr>
      <vt:lpstr>Calibri</vt:lpstr>
      <vt:lpstr>Calibri Light</vt:lpstr>
      <vt:lpstr>Cambria Math</vt:lpstr>
      <vt:lpstr>Times New Roman</vt:lpstr>
      <vt:lpstr>Office Theme</vt:lpstr>
      <vt:lpstr>ANOVAs and Generalized  Linear Models</vt:lpstr>
      <vt:lpstr>PowerPoint Presentation</vt:lpstr>
      <vt:lpstr>Stats and Genetics/Evolution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Homework</vt:lpstr>
      <vt:lpstr>Moving past simple models</vt:lpstr>
      <vt:lpstr>GLM and LM function in R</vt:lpstr>
      <vt:lpstr>R versus the math implied</vt:lpstr>
      <vt:lpstr>R versus the math oak example</vt:lpstr>
      <vt:lpstr>When the response variable isn’t normal</vt:lpstr>
      <vt:lpstr>Other kinds of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133</cp:revision>
  <cp:lastPrinted>2019-02-15T17:09:11Z</cp:lastPrinted>
  <dcterms:created xsi:type="dcterms:W3CDTF">2018-01-03T17:15:04Z</dcterms:created>
  <dcterms:modified xsi:type="dcterms:W3CDTF">2022-10-18T02:45:00Z</dcterms:modified>
</cp:coreProperties>
</file>